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9"/>
  </p:notesMasterIdLst>
  <p:handoutMasterIdLst>
    <p:handoutMasterId r:id="rId50"/>
  </p:handoutMasterIdLst>
  <p:sldIdLst>
    <p:sldId id="344" r:id="rId2"/>
    <p:sldId id="343" r:id="rId3"/>
    <p:sldId id="260" r:id="rId4"/>
    <p:sldId id="365" r:id="rId5"/>
    <p:sldId id="261" r:id="rId6"/>
    <p:sldId id="262" r:id="rId7"/>
    <p:sldId id="264" r:id="rId8"/>
    <p:sldId id="302" r:id="rId9"/>
    <p:sldId id="303" r:id="rId10"/>
    <p:sldId id="304" r:id="rId11"/>
    <p:sldId id="294" r:id="rId12"/>
    <p:sldId id="295" r:id="rId13"/>
    <p:sldId id="311" r:id="rId14"/>
    <p:sldId id="366" r:id="rId15"/>
    <p:sldId id="312" r:id="rId16"/>
    <p:sldId id="360" r:id="rId17"/>
    <p:sldId id="369" r:id="rId18"/>
    <p:sldId id="368" r:id="rId19"/>
    <p:sldId id="367" r:id="rId20"/>
    <p:sldId id="405" r:id="rId21"/>
    <p:sldId id="296" r:id="rId22"/>
    <p:sldId id="314" r:id="rId23"/>
    <p:sldId id="324" r:id="rId24"/>
    <p:sldId id="315" r:id="rId25"/>
    <p:sldId id="325" r:id="rId26"/>
    <p:sldId id="316" r:id="rId27"/>
    <p:sldId id="317" r:id="rId28"/>
    <p:sldId id="318" r:id="rId29"/>
    <p:sldId id="329" r:id="rId30"/>
    <p:sldId id="330" r:id="rId31"/>
    <p:sldId id="319" r:id="rId32"/>
    <p:sldId id="331" r:id="rId33"/>
    <p:sldId id="332" r:id="rId34"/>
    <p:sldId id="320" r:id="rId35"/>
    <p:sldId id="333" r:id="rId36"/>
    <p:sldId id="334" r:id="rId37"/>
    <p:sldId id="335" r:id="rId38"/>
    <p:sldId id="336" r:id="rId39"/>
    <p:sldId id="337" r:id="rId40"/>
    <p:sldId id="338" r:id="rId41"/>
    <p:sldId id="321" r:id="rId42"/>
    <p:sldId id="339" r:id="rId43"/>
    <p:sldId id="340" r:id="rId44"/>
    <p:sldId id="341" r:id="rId45"/>
    <p:sldId id="322" r:id="rId46"/>
    <p:sldId id="342" r:id="rId47"/>
    <p:sldId id="323" r:id="rId4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331" autoAdjust="0"/>
    <p:restoredTop sz="94697"/>
  </p:normalViewPr>
  <p:slideViewPr>
    <p:cSldViewPr snapToGrid="0" snapToObjects="1">
      <p:cViewPr>
        <p:scale>
          <a:sx n="100" d="100"/>
          <a:sy n="100" d="100"/>
        </p:scale>
        <p:origin x="2604" y="1374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>
        <p:scale>
          <a:sx n="100" d="100"/>
          <a:sy n="100" d="100"/>
        </p:scale>
        <p:origin x="5388" y="6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E1F0C3D-4053-48D8-B06F-94B6184981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2E88D1F-235D-4698-B72E-197D5CCF70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B3072-3EAD-4E44-9854-C96E3011F967}" type="datetimeFigureOut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2021/5/6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F797086-B791-42DA-8FBD-50AF4EF9C7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11A8B9-2370-4590-B3A2-AFD5998FEF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4A40F-3EEF-42BF-BBE8-CE075F218188}" type="slidenum">
              <a:rPr kumimoji="1" lang="ja-JP" altLang="en-US" sz="200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0124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035BCD21-C3D9-BF4A-88B3-97AD34AAD1CD}" type="datetimeFigureOut">
              <a:rPr lang="ja-JP" altLang="en-US" smtClean="0"/>
              <a:pPr/>
              <a:t>2021/5/6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1D34137-EAE0-D040-827A-470C1008D7B7}" type="slidenum">
              <a:rPr lang="ja-JP" altLang="en-US" smtClean="0"/>
              <a:pPr/>
              <a:t>‹#›</a:t>
            </a:fld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034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344177"/>
            <a:ext cx="10363200" cy="1470025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409995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F85AD04-BA21-6B4E-9F6B-9E5607B3B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0500" y="4089400"/>
            <a:ext cx="3111500" cy="2768600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C78100-FCD0-4AB3-8571-E9F333F63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603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スライド番号プレースホルダ 5">
            <a:extLst>
              <a:ext uri="{FF2B5EF4-FFF2-40B4-BE49-F238E27FC236}">
                <a16:creationId xmlns:a16="http://schemas.microsoft.com/office/drawing/2014/main" id="{352373C1-99CD-F146-9A95-64CC47B0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924" y="6492875"/>
            <a:ext cx="723076" cy="365125"/>
          </a:xfrm>
        </p:spPr>
        <p:txBody>
          <a:bodyPr/>
          <a:lstStyle>
            <a:lvl1pPr>
              <a:defRPr sz="2000"/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967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35360" y="1100889"/>
            <a:ext cx="11617291" cy="5554554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11468924" y="6492875"/>
            <a:ext cx="723076" cy="365125"/>
          </a:xfrm>
        </p:spPr>
        <p:txBody>
          <a:bodyPr/>
          <a:lstStyle>
            <a:lvl1pPr>
              <a:defRPr sz="2000"/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53CA428E-F521-1846-A125-C846684B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87036"/>
            <a:ext cx="11617291" cy="86947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231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6">
            <a:extLst>
              <a:ext uri="{FF2B5EF4-FFF2-40B4-BE49-F238E27FC236}">
                <a16:creationId xmlns:a16="http://schemas.microsoft.com/office/drawing/2014/main" id="{3CB8FA5C-3343-A643-99F8-4DD4A393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81020"/>
            <a:ext cx="11617291" cy="64818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スライド番号プレースホルダ 5">
            <a:extLst>
              <a:ext uri="{FF2B5EF4-FFF2-40B4-BE49-F238E27FC236}">
                <a16:creationId xmlns:a16="http://schemas.microsoft.com/office/drawing/2014/main" id="{22EF4FB6-79FC-DB49-B27E-1E8A2BB0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924" y="6492875"/>
            <a:ext cx="723076" cy="365125"/>
          </a:xfrm>
        </p:spPr>
        <p:txBody>
          <a:bodyPr/>
          <a:lstStyle>
            <a:lvl1pPr>
              <a:defRPr sz="2000"/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445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 5">
            <a:extLst>
              <a:ext uri="{FF2B5EF4-FFF2-40B4-BE49-F238E27FC236}">
                <a16:creationId xmlns:a16="http://schemas.microsoft.com/office/drawing/2014/main" id="{B1F2930D-7CAE-154F-A2DF-329BC304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924" y="6492875"/>
            <a:ext cx="723076" cy="365125"/>
          </a:xfrm>
        </p:spPr>
        <p:txBody>
          <a:bodyPr/>
          <a:lstStyle>
            <a:lvl1pPr>
              <a:defRPr sz="2000"/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223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335360" y="120316"/>
            <a:ext cx="11617291" cy="995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11617291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394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97" r:id="rId3"/>
    <p:sldLayoutId id="2147483686" r:id="rId4"/>
    <p:sldLayoutId id="2147483691" r:id="rId5"/>
  </p:sldLayoutIdLst>
  <p:hf hdr="0" ftr="0" dt="0"/>
  <p:txStyles>
    <p:titleStyle>
      <a:lvl1pPr algn="ctr" defTabSz="914377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ducation.lego.com/ja-jp/downloads/mindstorms-ev3/software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78DEA3F-51C7-4007-BD7E-DBCE9F7A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cap="none" dirty="0" err="1"/>
              <a:t>EV3</a:t>
            </a:r>
            <a:r>
              <a:rPr lang="en-US" altLang="ja-JP" cap="none" dirty="0"/>
              <a:t> Classroom</a:t>
            </a:r>
            <a:r>
              <a:rPr lang="ja-JP" altLang="en-US" cap="none" dirty="0"/>
              <a:t>のインストール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0D05B36-3F6D-4CD4-A130-A170905B5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958B0B-A250-4FD0-8F0C-082531CB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1385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EABCB9-484E-46B6-B193-CE90B06E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7F02E8C-2D01-470B-9D6A-C23E3C7D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日本語に</a:t>
            </a:r>
            <a:r>
              <a:rPr lang="ja-JP" altLang="en-US" dirty="0"/>
              <a:t>なりました</a:t>
            </a:r>
            <a:endParaRPr kumimoji="1"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E1E11EA-4184-4819-A8AA-9EEAED7A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B74BC0F-7CD4-4E17-9C95-1F1522474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89" y="1303445"/>
            <a:ext cx="7479221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35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2B11966-E2ED-4E0D-9831-F8C3F32E2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800" dirty="0"/>
              <a:t>メニュー ＞ ファイル</a:t>
            </a:r>
            <a:r>
              <a:rPr lang="en-US" altLang="ja-JP" sz="2800" dirty="0"/>
              <a:t> &gt; </a:t>
            </a:r>
            <a:r>
              <a:rPr lang="ja-JP" altLang="en-US" sz="2800" dirty="0"/>
              <a:t>別名で保存</a:t>
            </a:r>
            <a:endParaRPr lang="en-US" altLang="ja-JP" sz="2800" dirty="0"/>
          </a:p>
          <a:p>
            <a:r>
              <a:rPr kumimoji="1" lang="ja-JP" altLang="en-US" sz="2800" dirty="0"/>
              <a:t>保存先のフォルダを選択しましょう．</a:t>
            </a:r>
            <a:endParaRPr kumimoji="1" lang="en-US" altLang="ja-JP" sz="2800" dirty="0"/>
          </a:p>
          <a:p>
            <a:r>
              <a:rPr kumimoji="1" lang="ja-JP" altLang="en-US" sz="2800" dirty="0"/>
              <a:t>ファイル名は，分かりやすい名前</a:t>
            </a:r>
            <a:r>
              <a:rPr lang="ja-JP" altLang="en-US" sz="2800" dirty="0"/>
              <a:t>に</a:t>
            </a:r>
            <a:r>
              <a:rPr kumimoji="1" lang="ja-JP" altLang="en-US" sz="2800" dirty="0"/>
              <a:t>しましょう．ただし日本語（</a:t>
            </a:r>
            <a:r>
              <a:rPr kumimoji="1" lang="en-US" altLang="ja-JP" sz="2800" dirty="0"/>
              <a:t>2</a:t>
            </a:r>
            <a:r>
              <a:rPr kumimoji="1" lang="ja-JP" altLang="en-US" sz="2800" dirty="0"/>
              <a:t>バイト文字）</a:t>
            </a:r>
            <a:r>
              <a:rPr lang="ja-JP" altLang="en-US" sz="2800" dirty="0"/>
              <a:t>は使っては駄目です．</a:t>
            </a:r>
            <a:r>
              <a:rPr kumimoji="1" lang="ja-JP" altLang="en-US" sz="2800" dirty="0"/>
              <a:t>アルファベットのみで名前を付けてください．</a:t>
            </a:r>
            <a:r>
              <a:rPr lang="ja-JP" altLang="en-US" sz="2800" dirty="0"/>
              <a:t>ここでは</a:t>
            </a:r>
            <a:r>
              <a:rPr lang="en-US" altLang="ja-JP" sz="2800" dirty="0"/>
              <a:t>sample</a:t>
            </a:r>
            <a:r>
              <a:rPr lang="ja-JP" altLang="en-US" sz="2800" dirty="0"/>
              <a:t>としました．</a:t>
            </a:r>
            <a:endParaRPr kumimoji="1" lang="en-US" altLang="ja-JP" sz="2800" dirty="0"/>
          </a:p>
          <a:p>
            <a:r>
              <a:rPr kumimoji="1" lang="ja-JP" altLang="en-US" sz="2800" dirty="0"/>
              <a:t>ファイルの種類：</a:t>
            </a:r>
            <a:endParaRPr kumimoji="1" lang="en-US" altLang="ja-JP" sz="2800" dirty="0"/>
          </a:p>
          <a:p>
            <a:pPr lvl="1"/>
            <a:r>
              <a:rPr kumimoji="1" lang="en-US" altLang="ja-JP" sz="2400" dirty="0" err="1"/>
              <a:t>EV3</a:t>
            </a:r>
            <a:r>
              <a:rPr kumimoji="1" lang="en-US" altLang="ja-JP" sz="2400" dirty="0"/>
              <a:t> Project Archive (*.</a:t>
            </a:r>
            <a:r>
              <a:rPr kumimoji="1" lang="en-US" altLang="ja-JP" sz="2400" dirty="0" err="1"/>
              <a:t>lmsp</a:t>
            </a:r>
            <a:r>
              <a:rPr kumimoji="1" lang="en-US" altLang="ja-JP" sz="2400" dirty="0"/>
              <a:t>)</a:t>
            </a:r>
          </a:p>
          <a:p>
            <a:pPr lvl="1"/>
            <a:r>
              <a:rPr lang="en-US" altLang="ja-JP" sz="2400" dirty="0" err="1"/>
              <a:t>EV3</a:t>
            </a:r>
            <a:r>
              <a:rPr lang="en-US" altLang="ja-JP" sz="2400" dirty="0"/>
              <a:t> Unit Archive (*.</a:t>
            </a:r>
            <a:r>
              <a:rPr lang="en-US" altLang="ja-JP" sz="2400" dirty="0" err="1"/>
              <a:t>lleu</a:t>
            </a:r>
            <a:r>
              <a:rPr lang="en-US" altLang="ja-JP" sz="2400" dirty="0"/>
              <a:t>)</a:t>
            </a:r>
          </a:p>
          <a:p>
            <a:pPr lvl="1"/>
            <a:r>
              <a:rPr kumimoji="1" lang="ja-JP" altLang="en-US" sz="2400" dirty="0"/>
              <a:t>の違いはなんだろう・・・</a:t>
            </a:r>
            <a:endParaRPr kumimoji="1" lang="en-US" altLang="ja-JP" sz="2400" dirty="0"/>
          </a:p>
          <a:p>
            <a:r>
              <a:rPr lang="ja-JP" altLang="en-US" sz="2800" dirty="0"/>
              <a:t>保存ボタンをクリック．</a:t>
            </a:r>
            <a:endParaRPr kumimoji="1" lang="en-US" altLang="ja-JP" sz="2800" dirty="0"/>
          </a:p>
          <a:p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3721ECF-24F2-4E9A-AA17-043FC5D0C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BBCA867-6C26-4C07-8A27-BFFBBFDD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プロジェクトに名前を付けて，保存してみよう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EB0B191F-247F-4E33-B406-2BF01262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197" y="3660704"/>
            <a:ext cx="4517727" cy="288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0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2F2E99C-1530-41FC-AD46-E83A0B47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55" y="1419764"/>
            <a:ext cx="6980269" cy="5058166"/>
          </a:xfrm>
          <a:prstGeom prst="rect">
            <a:avLst/>
          </a:prstGeom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CEAFC17-46D5-43AA-B77A-A517273D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00889"/>
            <a:ext cx="11617291" cy="131705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01DA9DA-9086-4517-BFB9-EB83790C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89A8D1C-16FB-4F7C-8880-D8A03F01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タブに名前が入りました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08E77C5-7C7D-4B5E-93CE-480A9A91E897}"/>
              </a:ext>
            </a:extLst>
          </p:cNvPr>
          <p:cNvSpPr/>
          <p:nvPr/>
        </p:nvSpPr>
        <p:spPr>
          <a:xfrm>
            <a:off x="1267145" y="1634828"/>
            <a:ext cx="1048202" cy="3156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F56A8F60-A682-4ED2-AB3A-C3E99878D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32" t="4252" r="80598" b="89730"/>
          <a:stretch/>
        </p:blipFill>
        <p:spPr>
          <a:xfrm>
            <a:off x="4329095" y="2125781"/>
            <a:ext cx="7804846" cy="2243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3649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B2F2E99C-1530-41FC-AD46-E83A0B473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691" y="1863661"/>
            <a:ext cx="5842617" cy="4233780"/>
          </a:xfrm>
          <a:prstGeom prst="rect">
            <a:avLst/>
          </a:prstGeom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CEAFC17-46D5-43AA-B77A-A517273D3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100889"/>
            <a:ext cx="11617291" cy="1317055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01DA9DA-9086-4517-BFB9-EB83790CE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89A8D1C-16FB-4F7C-8880-D8A03F010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Classroom</a:t>
            </a:r>
            <a:r>
              <a:rPr kumimoji="1" lang="ja-JP" altLang="en-US" dirty="0"/>
              <a:t>の基本的な使い方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0B24EF2F-AEC4-49F7-B3E1-92FB15143CEF}"/>
              </a:ext>
            </a:extLst>
          </p:cNvPr>
          <p:cNvSpPr/>
          <p:nvPr/>
        </p:nvSpPr>
        <p:spPr>
          <a:xfrm>
            <a:off x="4665235" y="5732316"/>
            <a:ext cx="764752" cy="3089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9B75DAED-9C68-48C3-88CA-E19828EF625A}"/>
              </a:ext>
            </a:extLst>
          </p:cNvPr>
          <p:cNvSpPr/>
          <p:nvPr/>
        </p:nvSpPr>
        <p:spPr>
          <a:xfrm>
            <a:off x="5549066" y="5732316"/>
            <a:ext cx="515978" cy="3089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20DD4DF6-1B43-4D75-BA46-D8B6820D204F}"/>
              </a:ext>
            </a:extLst>
          </p:cNvPr>
          <p:cNvSpPr/>
          <p:nvPr/>
        </p:nvSpPr>
        <p:spPr>
          <a:xfrm>
            <a:off x="3238500" y="2417944"/>
            <a:ext cx="216694" cy="282911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4" name="吹き出し: 線 13">
            <a:extLst>
              <a:ext uri="{FF2B5EF4-FFF2-40B4-BE49-F238E27FC236}">
                <a16:creationId xmlns:a16="http://schemas.microsoft.com/office/drawing/2014/main" id="{15CC3F20-7C8A-4E60-8457-0EEB6D5BED3C}"/>
              </a:ext>
            </a:extLst>
          </p:cNvPr>
          <p:cNvSpPr/>
          <p:nvPr/>
        </p:nvSpPr>
        <p:spPr>
          <a:xfrm>
            <a:off x="760977" y="2806832"/>
            <a:ext cx="1801184" cy="365125"/>
          </a:xfrm>
          <a:prstGeom prst="borderCallout1">
            <a:avLst>
              <a:gd name="adj1" fmla="val 45642"/>
              <a:gd name="adj2" fmla="val 99758"/>
              <a:gd name="adj3" fmla="val 25101"/>
              <a:gd name="adj4" fmla="val 132763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ブロックグループの選択</a:t>
            </a:r>
          </a:p>
        </p:txBody>
      </p:sp>
      <p:sp>
        <p:nvSpPr>
          <p:cNvPr id="15" name="吹き出し: 線 14">
            <a:extLst>
              <a:ext uri="{FF2B5EF4-FFF2-40B4-BE49-F238E27FC236}">
                <a16:creationId xmlns:a16="http://schemas.microsoft.com/office/drawing/2014/main" id="{223F4609-8951-4957-8008-0CFFF0C1144C}"/>
              </a:ext>
            </a:extLst>
          </p:cNvPr>
          <p:cNvSpPr/>
          <p:nvPr/>
        </p:nvSpPr>
        <p:spPr>
          <a:xfrm>
            <a:off x="9491491" y="2640276"/>
            <a:ext cx="1801184" cy="365125"/>
          </a:xfrm>
          <a:prstGeom prst="borderCallout1">
            <a:avLst>
              <a:gd name="adj1" fmla="val 98251"/>
              <a:gd name="adj2" fmla="val 693"/>
              <a:gd name="adj3" fmla="val 244667"/>
              <a:gd name="adj4" fmla="val -61137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ここにブロックを配置する．</a:t>
            </a: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AA3C4569-C2AD-4FC2-A5FE-170831AA553B}"/>
              </a:ext>
            </a:extLst>
          </p:cNvPr>
          <p:cNvSpPr/>
          <p:nvPr/>
        </p:nvSpPr>
        <p:spPr>
          <a:xfrm>
            <a:off x="4714874" y="2687968"/>
            <a:ext cx="4137026" cy="2887332"/>
          </a:xfrm>
          <a:prstGeom prst="roundRect">
            <a:avLst>
              <a:gd name="adj" fmla="val 278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93CB83F0-5844-44AB-A47B-5A367F04C40A}"/>
              </a:ext>
            </a:extLst>
          </p:cNvPr>
          <p:cNvSpPr/>
          <p:nvPr/>
        </p:nvSpPr>
        <p:spPr>
          <a:xfrm>
            <a:off x="8365330" y="5732316"/>
            <a:ext cx="592933" cy="30891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" name="吹き出し: 線 4">
            <a:extLst>
              <a:ext uri="{FF2B5EF4-FFF2-40B4-BE49-F238E27FC236}">
                <a16:creationId xmlns:a16="http://schemas.microsoft.com/office/drawing/2014/main" id="{69263C34-1021-4B2F-B5A2-F7F2DFD30316}"/>
              </a:ext>
            </a:extLst>
          </p:cNvPr>
          <p:cNvSpPr/>
          <p:nvPr/>
        </p:nvSpPr>
        <p:spPr>
          <a:xfrm>
            <a:off x="3748088" y="6304078"/>
            <a:ext cx="1263566" cy="365125"/>
          </a:xfrm>
          <a:prstGeom prst="borderCallout1">
            <a:avLst>
              <a:gd name="adj1" fmla="val 1942"/>
              <a:gd name="adj2" fmla="val 88774"/>
              <a:gd name="adj3" fmla="val -83821"/>
              <a:gd name="adj4" fmla="val 95016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表示の拡大・縮小</a:t>
            </a:r>
          </a:p>
        </p:txBody>
      </p:sp>
      <p:sp>
        <p:nvSpPr>
          <p:cNvPr id="10" name="吹き出し: 線 9">
            <a:extLst>
              <a:ext uri="{FF2B5EF4-FFF2-40B4-BE49-F238E27FC236}">
                <a16:creationId xmlns:a16="http://schemas.microsoft.com/office/drawing/2014/main" id="{C9765041-341D-48C5-AC87-08DC0333298D}"/>
              </a:ext>
            </a:extLst>
          </p:cNvPr>
          <p:cNvSpPr/>
          <p:nvPr/>
        </p:nvSpPr>
        <p:spPr>
          <a:xfrm>
            <a:off x="5549066" y="6307195"/>
            <a:ext cx="1523599" cy="365125"/>
          </a:xfrm>
          <a:prstGeom prst="borderCallout1">
            <a:avLst>
              <a:gd name="adj1" fmla="val -1419"/>
              <a:gd name="adj2" fmla="val 24167"/>
              <a:gd name="adj3" fmla="val -86254"/>
              <a:gd name="adj4" fmla="val 14973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もとに戻す，やり直し</a:t>
            </a:r>
          </a:p>
        </p:txBody>
      </p:sp>
      <p:sp>
        <p:nvSpPr>
          <p:cNvPr id="20" name="吹き出し: 線 19">
            <a:extLst>
              <a:ext uri="{FF2B5EF4-FFF2-40B4-BE49-F238E27FC236}">
                <a16:creationId xmlns:a16="http://schemas.microsoft.com/office/drawing/2014/main" id="{76239750-293F-4E9E-A107-0BB6C455CFFE}"/>
              </a:ext>
            </a:extLst>
          </p:cNvPr>
          <p:cNvSpPr/>
          <p:nvPr/>
        </p:nvSpPr>
        <p:spPr>
          <a:xfrm>
            <a:off x="7496174" y="6307195"/>
            <a:ext cx="2552701" cy="365125"/>
          </a:xfrm>
          <a:prstGeom prst="borderCallout1">
            <a:avLst>
              <a:gd name="adj1" fmla="val -4028"/>
              <a:gd name="adj2" fmla="val 48234"/>
              <a:gd name="adj3" fmla="val -91471"/>
              <a:gd name="adj4" fmla="val 45844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プログラムを</a:t>
            </a:r>
            <a:r>
              <a:rPr kumimoji="1" lang="en-US" altLang="ja-JP" sz="1050" dirty="0" err="1"/>
              <a:t>EV3</a:t>
            </a:r>
            <a:r>
              <a:rPr kumimoji="1" lang="ja-JP" altLang="en-US" sz="1050" dirty="0"/>
              <a:t>に転送する，実行する</a:t>
            </a: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AD5E43D3-9727-450D-B5FB-3627DB3B7A00}"/>
              </a:ext>
            </a:extLst>
          </p:cNvPr>
          <p:cNvSpPr/>
          <p:nvPr/>
        </p:nvSpPr>
        <p:spPr>
          <a:xfrm>
            <a:off x="3519003" y="2417943"/>
            <a:ext cx="1102092" cy="34366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2" name="吹き出し: 線 21">
            <a:extLst>
              <a:ext uri="{FF2B5EF4-FFF2-40B4-BE49-F238E27FC236}">
                <a16:creationId xmlns:a16="http://schemas.microsoft.com/office/drawing/2014/main" id="{0EE8B25C-BD37-4315-A4E5-0C12EB1BFBEF}"/>
              </a:ext>
            </a:extLst>
          </p:cNvPr>
          <p:cNvSpPr/>
          <p:nvPr/>
        </p:nvSpPr>
        <p:spPr>
          <a:xfrm>
            <a:off x="195126" y="5066905"/>
            <a:ext cx="2367035" cy="1498996"/>
          </a:xfrm>
          <a:prstGeom prst="borderCallout1">
            <a:avLst>
              <a:gd name="adj1" fmla="val 45642"/>
              <a:gd name="adj2" fmla="val 99758"/>
              <a:gd name="adj3" fmla="val 5078"/>
              <a:gd name="adj4" fmla="val 140189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必要なブロックをドラッグして</a:t>
            </a:r>
            <a:br>
              <a:rPr kumimoji="1" lang="en-US" altLang="ja-JP" sz="1050" dirty="0"/>
            </a:br>
            <a:r>
              <a:rPr kumimoji="1" lang="ja-JP" altLang="en-US" sz="1050" dirty="0"/>
              <a:t>右側に持っていき，黄色の「プログラムがスタートした時」ブロックにつなげていく．</a:t>
            </a:r>
            <a:endParaRPr kumimoji="1" lang="en-US" altLang="ja-JP" sz="1050" dirty="0"/>
          </a:p>
          <a:p>
            <a:pPr algn="ctr"/>
            <a:endParaRPr lang="en-US" altLang="ja-JP" sz="1050" dirty="0"/>
          </a:p>
          <a:p>
            <a:pPr algn="ctr"/>
            <a:r>
              <a:rPr lang="ja-JP" altLang="en-US" sz="1050" dirty="0"/>
              <a:t>配置したブロックを消したいときは，</a:t>
            </a:r>
            <a:endParaRPr lang="en-US" altLang="ja-JP" sz="1050" dirty="0"/>
          </a:p>
          <a:p>
            <a:pPr algn="ctr"/>
            <a:r>
              <a:rPr kumimoji="1" lang="ja-JP" altLang="en-US" sz="1050" dirty="0"/>
              <a:t>こちらにドラッグ＆ドロップする．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BAF0021A-7430-4902-AE01-8E58F1EF2070}"/>
              </a:ext>
            </a:extLst>
          </p:cNvPr>
          <p:cNvSpPr/>
          <p:nvPr/>
        </p:nvSpPr>
        <p:spPr>
          <a:xfrm>
            <a:off x="4714874" y="2309812"/>
            <a:ext cx="250533" cy="330463"/>
          </a:xfrm>
          <a:prstGeom prst="roundRect">
            <a:avLst>
              <a:gd name="adj" fmla="val 3407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4" name="吹き出し: 線 23">
            <a:extLst>
              <a:ext uri="{FF2B5EF4-FFF2-40B4-BE49-F238E27FC236}">
                <a16:creationId xmlns:a16="http://schemas.microsoft.com/office/drawing/2014/main" id="{9EE70E76-36BC-443E-93E8-E693F0E8386A}"/>
              </a:ext>
            </a:extLst>
          </p:cNvPr>
          <p:cNvSpPr/>
          <p:nvPr/>
        </p:nvSpPr>
        <p:spPr>
          <a:xfrm>
            <a:off x="4648474" y="1260738"/>
            <a:ext cx="1801184" cy="365125"/>
          </a:xfrm>
          <a:prstGeom prst="borderCallout1">
            <a:avLst>
              <a:gd name="adj1" fmla="val 103468"/>
              <a:gd name="adj2" fmla="val 44321"/>
              <a:gd name="adj3" fmla="val 290319"/>
              <a:gd name="adj4" fmla="val 18186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 err="1"/>
              <a:t>EV3</a:t>
            </a:r>
            <a:r>
              <a:rPr kumimoji="1" lang="ja-JP" altLang="en-US" sz="1050" dirty="0"/>
              <a:t>本体に接続する．</a:t>
            </a:r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7501BA95-68F4-4636-9B56-FAD6A9C24732}"/>
              </a:ext>
            </a:extLst>
          </p:cNvPr>
          <p:cNvSpPr/>
          <p:nvPr/>
        </p:nvSpPr>
        <p:spPr>
          <a:xfrm>
            <a:off x="8800761" y="2087397"/>
            <a:ext cx="216547" cy="179553"/>
          </a:xfrm>
          <a:prstGeom prst="roundRect">
            <a:avLst>
              <a:gd name="adj" fmla="val 3407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6" name="吹き出し: 線 25">
            <a:extLst>
              <a:ext uri="{FF2B5EF4-FFF2-40B4-BE49-F238E27FC236}">
                <a16:creationId xmlns:a16="http://schemas.microsoft.com/office/drawing/2014/main" id="{2381BD37-2FE8-40BF-9F5F-1CE4EA71AB14}"/>
              </a:ext>
            </a:extLst>
          </p:cNvPr>
          <p:cNvSpPr/>
          <p:nvPr/>
        </p:nvSpPr>
        <p:spPr>
          <a:xfrm>
            <a:off x="9491490" y="1403548"/>
            <a:ext cx="2129009" cy="365125"/>
          </a:xfrm>
          <a:prstGeom prst="borderCallout1">
            <a:avLst>
              <a:gd name="adj1" fmla="val 98251"/>
              <a:gd name="adj2" fmla="val 958"/>
              <a:gd name="adj3" fmla="val 188580"/>
              <a:gd name="adj4" fmla="val -21822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新しいプロジェクトを追加する．</a:t>
            </a:r>
          </a:p>
        </p:txBody>
      </p:sp>
    </p:spTree>
    <p:extLst>
      <p:ext uri="{BB962C8B-B14F-4D97-AF65-F5344CB8AC3E}">
        <p14:creationId xmlns:p14="http://schemas.microsoft.com/office/powerpoint/2010/main" val="2825070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A6DF517-7654-43EB-87AC-02DD53CC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EV3</a:t>
            </a:r>
            <a:r>
              <a:rPr kumimoji="1" lang="ja-JP" altLang="en-US" dirty="0"/>
              <a:t>アイコンが赤色→未接続，緑色→接続中</a:t>
            </a:r>
            <a:endParaRPr kumimoji="1" lang="en-US" altLang="ja-JP" dirty="0"/>
          </a:p>
          <a:p>
            <a:r>
              <a:rPr lang="en-US" altLang="ja-JP" dirty="0" err="1"/>
              <a:t>EV3</a:t>
            </a:r>
            <a:r>
              <a:rPr lang="ja-JP" altLang="en-US" dirty="0"/>
              <a:t>アイコンを</a:t>
            </a:r>
            <a:r>
              <a:rPr kumimoji="1" lang="ja-JP" altLang="en-US" dirty="0"/>
              <a:t>クリック．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9151067-0C43-43A0-BDFA-DAA97119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FD29596-A0F4-4408-8712-DFCE51CB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EV3</a:t>
            </a:r>
            <a:r>
              <a:rPr kumimoji="1" lang="ja-JP" altLang="en-US" dirty="0"/>
              <a:t>本体と</a:t>
            </a:r>
            <a:r>
              <a:rPr kumimoji="1" lang="en-US" altLang="ja-JP" dirty="0"/>
              <a:t>PC</a:t>
            </a:r>
            <a:r>
              <a:rPr kumimoji="1" lang="ja-JP" altLang="en-US" dirty="0"/>
              <a:t>を接続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2F5C47B1-6114-4950-8578-82F988216A02}"/>
              </a:ext>
            </a:extLst>
          </p:cNvPr>
          <p:cNvGrpSpPr/>
          <p:nvPr/>
        </p:nvGrpSpPr>
        <p:grpSpPr>
          <a:xfrm>
            <a:off x="3140402" y="2392168"/>
            <a:ext cx="5911195" cy="4283474"/>
            <a:chOff x="3174691" y="1863661"/>
            <a:chExt cx="5842617" cy="423378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324F955F-B911-489C-9CCB-C4503960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4691" y="1863661"/>
              <a:ext cx="5842617" cy="4233780"/>
            </a:xfrm>
            <a:prstGeom prst="rect">
              <a:avLst/>
            </a:prstGeom>
          </p:spPr>
        </p:pic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884F2E6D-FDC4-46AA-A996-8351A9AC3B78}"/>
                </a:ext>
              </a:extLst>
            </p:cNvPr>
            <p:cNvSpPr/>
            <p:nvPr/>
          </p:nvSpPr>
          <p:spPr>
            <a:xfrm>
              <a:off x="4714874" y="2309812"/>
              <a:ext cx="250533" cy="330463"/>
            </a:xfrm>
            <a:prstGeom prst="roundRect">
              <a:avLst>
                <a:gd name="adj" fmla="val 34076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318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F2F4056-8456-401A-9896-3AE95A63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/>
              <a:t>EV3</a:t>
            </a:r>
            <a:r>
              <a:rPr kumimoji="1" lang="ja-JP" altLang="en-US" sz="2400" dirty="0"/>
              <a:t>本体</a:t>
            </a:r>
            <a:endParaRPr kumimoji="1" lang="en-US" altLang="ja-JP" sz="2400" dirty="0"/>
          </a:p>
          <a:p>
            <a:pPr lvl="1"/>
            <a:r>
              <a:rPr lang="en-US" altLang="ja-JP" sz="2000" dirty="0"/>
              <a:t>microSD</a:t>
            </a:r>
            <a:r>
              <a:rPr lang="ja-JP" altLang="en-US" sz="2000" dirty="0"/>
              <a:t>を挿さずに起動</a:t>
            </a:r>
            <a:endParaRPr lang="en-US" altLang="ja-JP" sz="2000" dirty="0"/>
          </a:p>
          <a:p>
            <a:pPr lvl="1"/>
            <a:r>
              <a:rPr lang="en-US" altLang="ja-JP" sz="2000" dirty="0"/>
              <a:t>Bluetooth</a:t>
            </a:r>
            <a:r>
              <a:rPr lang="ja-JP" altLang="en-US" sz="2000" dirty="0"/>
              <a:t>設定</a:t>
            </a:r>
            <a:endParaRPr lang="en-US" altLang="ja-JP" sz="2000" dirty="0"/>
          </a:p>
          <a:p>
            <a:pPr lvl="1"/>
            <a:r>
              <a:rPr lang="en-US" altLang="ja-JP" sz="2000" dirty="0"/>
              <a:t>Visibility</a:t>
            </a:r>
            <a:r>
              <a:rPr lang="ja-JP" altLang="en-US" sz="2000" dirty="0"/>
              <a:t>と</a:t>
            </a:r>
            <a:r>
              <a:rPr lang="en-US" altLang="ja-JP" sz="2000" dirty="0"/>
              <a:t>Bluetooth</a:t>
            </a:r>
            <a:r>
              <a:rPr lang="ja-JP" altLang="en-US" sz="2000" dirty="0"/>
              <a:t>にチェックを入れる．</a:t>
            </a:r>
            <a:endParaRPr lang="en-US" altLang="ja-JP" sz="2000" dirty="0"/>
          </a:p>
          <a:p>
            <a:pPr lvl="1"/>
            <a:r>
              <a:rPr kumimoji="1" lang="en-US" altLang="ja-JP" sz="2000" b="1" dirty="0">
                <a:solidFill>
                  <a:srgbClr val="FF0000"/>
                </a:solidFill>
              </a:rPr>
              <a:t>iPhone/iPad/iPod</a:t>
            </a:r>
            <a:r>
              <a:rPr lang="ja-JP" altLang="en-US" sz="2000" b="1" dirty="0">
                <a:solidFill>
                  <a:srgbClr val="FF0000"/>
                </a:solidFill>
              </a:rPr>
              <a:t>のチェックはしない．</a:t>
            </a:r>
            <a:endParaRPr lang="en-US" altLang="ja-JP" sz="2000" b="1" dirty="0">
              <a:solidFill>
                <a:srgbClr val="FF0000"/>
              </a:solidFill>
            </a:endParaRPr>
          </a:p>
          <a:p>
            <a:r>
              <a:rPr lang="en-US" altLang="ja-JP" sz="2400" dirty="0"/>
              <a:t>EV3</a:t>
            </a:r>
            <a:r>
              <a:rPr lang="ja-JP" altLang="en-US" sz="2400" dirty="0"/>
              <a:t> </a:t>
            </a:r>
            <a:r>
              <a:rPr lang="en-US" altLang="ja-JP" sz="2400" dirty="0"/>
              <a:t>Classroom</a:t>
            </a:r>
          </a:p>
          <a:p>
            <a:pPr lvl="1"/>
            <a:r>
              <a:rPr kumimoji="1" lang="ja-JP" altLang="en-US" sz="2000" dirty="0"/>
              <a:t>自分の</a:t>
            </a:r>
            <a:r>
              <a:rPr kumimoji="1" lang="en-US" altLang="ja-JP" sz="2000" dirty="0"/>
              <a:t>EV3</a:t>
            </a:r>
            <a:r>
              <a:rPr kumimoji="1" lang="ja-JP" altLang="en-US" sz="2000" dirty="0"/>
              <a:t>デバイスが</a:t>
            </a:r>
            <a:br>
              <a:rPr kumimoji="1" lang="en-US" altLang="ja-JP" sz="2000" dirty="0"/>
            </a:br>
            <a:r>
              <a:rPr kumimoji="1" lang="ja-JP" altLang="en-US" sz="2000" dirty="0"/>
              <a:t>現れたら，接続をクリックする．</a:t>
            </a:r>
            <a:endParaRPr kumimoji="1" lang="en-US" altLang="ja-JP" sz="2000" dirty="0"/>
          </a:p>
          <a:p>
            <a:r>
              <a:rPr kumimoji="1" lang="en-US" altLang="ja-JP" sz="2400" dirty="0"/>
              <a:t>EV3</a:t>
            </a:r>
            <a:r>
              <a:rPr kumimoji="1" lang="ja-JP" altLang="en-US" sz="2400" dirty="0"/>
              <a:t>本体</a:t>
            </a:r>
            <a:endParaRPr kumimoji="1" lang="en-US" altLang="ja-JP" sz="2400" dirty="0"/>
          </a:p>
          <a:p>
            <a:pPr lvl="1"/>
            <a:r>
              <a:rPr kumimoji="1" lang="en-US" altLang="ja-JP" sz="2000" dirty="0"/>
              <a:t>Connect? </a:t>
            </a:r>
            <a:r>
              <a:rPr kumimoji="1" lang="ja-JP" altLang="en-US" sz="2000" dirty="0"/>
              <a:t>コンピュータ名 が出るので</a:t>
            </a:r>
            <a:br>
              <a:rPr kumimoji="1" lang="en-US" altLang="ja-JP" sz="2000" dirty="0"/>
            </a:br>
            <a:r>
              <a:rPr kumimoji="1" lang="ja-JP" altLang="en-US" sz="2000" dirty="0"/>
              <a:t>チェックを選んで，中ボタンを押す．</a:t>
            </a:r>
            <a:endParaRPr kumimoji="1" lang="en-US" altLang="ja-JP" sz="2000" dirty="0"/>
          </a:p>
          <a:p>
            <a:pPr lvl="1"/>
            <a:r>
              <a:rPr kumimoji="1" lang="en-US" altLang="ja-JP" sz="2000" dirty="0"/>
              <a:t>PASSKEY</a:t>
            </a:r>
            <a:r>
              <a:rPr kumimoji="1" lang="ja-JP" altLang="en-US" sz="2000" dirty="0"/>
              <a:t>入力画面になるので，</a:t>
            </a:r>
            <a:br>
              <a:rPr kumimoji="1" lang="en-US" altLang="ja-JP" sz="2000" dirty="0"/>
            </a:br>
            <a:r>
              <a:rPr kumimoji="1" lang="en-US" altLang="ja-JP" sz="2000" dirty="0"/>
              <a:t>1234</a:t>
            </a:r>
            <a:r>
              <a:rPr kumimoji="1" lang="ja-JP" altLang="en-US" sz="2000" dirty="0"/>
              <a:t>を入力（自動的に入力され</a:t>
            </a:r>
            <a:br>
              <a:rPr kumimoji="1" lang="en-US" altLang="ja-JP" sz="2000" dirty="0"/>
            </a:br>
            <a:r>
              <a:rPr kumimoji="1" lang="ja-JP" altLang="en-US" sz="2000" dirty="0"/>
              <a:t>ている）して，チェック（中ボタン）</a:t>
            </a:r>
            <a:br>
              <a:rPr kumimoji="1" lang="en-US" altLang="ja-JP" sz="2000" dirty="0"/>
            </a:br>
            <a:r>
              <a:rPr kumimoji="1" lang="ja-JP" altLang="en-US" sz="2000" dirty="0"/>
              <a:t>を押す．</a:t>
            </a:r>
            <a:endParaRPr kumimoji="1" lang="en-US" altLang="ja-JP" sz="2000" dirty="0"/>
          </a:p>
          <a:p>
            <a:pPr lvl="1"/>
            <a:endParaRPr kumimoji="1" lang="en-US" altLang="ja-JP" sz="2000" dirty="0"/>
          </a:p>
          <a:p>
            <a:pPr lvl="1"/>
            <a:endParaRPr kumimoji="1" lang="ja-JP" altLang="en-US" sz="2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654273A-8FF8-4AF5-BCD7-628CB0B5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455AFED-3CA8-4080-9F6E-F601135D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Bluetooth</a:t>
            </a:r>
            <a:r>
              <a:rPr lang="ja-JP" altLang="en-US" dirty="0"/>
              <a:t>で接続するには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872FC599-1579-41C6-8102-B2C9B034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991" y="1100889"/>
            <a:ext cx="4540344" cy="3285458"/>
          </a:xfrm>
          <a:prstGeom prst="rect">
            <a:avLst/>
          </a:prstGeom>
        </p:spPr>
      </p:pic>
      <p:pic>
        <p:nvPicPr>
          <p:cNvPr id="7" name="図 6" descr="オーブン, 車, 電子レンジ, バス が含まれている画像&#10;&#10;自動的に生成された説明">
            <a:extLst>
              <a:ext uri="{FF2B5EF4-FFF2-40B4-BE49-F238E27FC236}">
                <a16:creationId xmlns:a16="http://schemas.microsoft.com/office/drawing/2014/main" id="{8B79127D-96BE-4932-BF1E-87526D7AEC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4503" r="6350" b="40751"/>
          <a:stretch/>
        </p:blipFill>
        <p:spPr>
          <a:xfrm>
            <a:off x="9006608" y="4631402"/>
            <a:ext cx="2980822" cy="1742541"/>
          </a:xfrm>
          <a:prstGeom prst="rect">
            <a:avLst/>
          </a:prstGeom>
        </p:spPr>
      </p:pic>
      <p:pic>
        <p:nvPicPr>
          <p:cNvPr id="9" name="図 8" descr="壁に掛けられた看板&#10;&#10;自動的に生成された説明">
            <a:extLst>
              <a:ext uri="{FF2B5EF4-FFF2-40B4-BE49-F238E27FC236}">
                <a16:creationId xmlns:a16="http://schemas.microsoft.com/office/drawing/2014/main" id="{D3AF815F-A848-49FB-85E7-316975D9C2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t="5827" r="5026" b="38897"/>
          <a:stretch/>
        </p:blipFill>
        <p:spPr>
          <a:xfrm>
            <a:off x="5780289" y="4573223"/>
            <a:ext cx="2950287" cy="171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40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7752AC2-FD1A-4410-8224-7691F2F89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EV3</a:t>
            </a:r>
            <a:r>
              <a:rPr kumimoji="1" lang="ja-JP" altLang="en-US" dirty="0"/>
              <a:t>のアイコンが緑になる．</a:t>
            </a:r>
            <a:endParaRPr kumimoji="1" lang="en-US" altLang="ja-JP" dirty="0"/>
          </a:p>
          <a:p>
            <a:r>
              <a:rPr lang="en-US" altLang="ja-JP" dirty="0"/>
              <a:t>EV3</a:t>
            </a:r>
            <a:r>
              <a:rPr lang="ja-JP" altLang="en-US" dirty="0"/>
              <a:t>に接続しているモーターやセンサが表示される．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BD7DDEE-23F5-4817-B8EC-1C290DAC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EBB2F33-32D9-4320-B484-CA24FEE78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Bluetooth</a:t>
            </a:r>
            <a:r>
              <a:rPr kumimoji="1" lang="ja-JP" altLang="en-US" dirty="0"/>
              <a:t>接続完了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71DD53C-9D3C-45C5-AD3C-5527F3F8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27" y="2445683"/>
            <a:ext cx="5694697" cy="413991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E9C9951-6658-4D1A-A569-307B701EB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7" t="7169" r="1904" b="7232"/>
          <a:stretch/>
        </p:blipFill>
        <p:spPr>
          <a:xfrm>
            <a:off x="3212886" y="4096743"/>
            <a:ext cx="8859440" cy="1356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吹き出し: 線 7">
            <a:extLst>
              <a:ext uri="{FF2B5EF4-FFF2-40B4-BE49-F238E27FC236}">
                <a16:creationId xmlns:a16="http://schemas.microsoft.com/office/drawing/2014/main" id="{D13E7B8B-43EB-4951-80BD-37EBBF05A772}"/>
              </a:ext>
            </a:extLst>
          </p:cNvPr>
          <p:cNvSpPr/>
          <p:nvPr/>
        </p:nvSpPr>
        <p:spPr>
          <a:xfrm>
            <a:off x="3358934" y="5752772"/>
            <a:ext cx="1139761" cy="365125"/>
          </a:xfrm>
          <a:prstGeom prst="borderCallout1">
            <a:avLst>
              <a:gd name="adj1" fmla="val -1315"/>
              <a:gd name="adj2" fmla="val 49059"/>
              <a:gd name="adj3" fmla="val -119247"/>
              <a:gd name="adj4" fmla="val 6535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タッチセンサー</a:t>
            </a:r>
          </a:p>
        </p:txBody>
      </p:sp>
      <p:sp>
        <p:nvSpPr>
          <p:cNvPr id="11" name="吹き出し: 線 10">
            <a:extLst>
              <a:ext uri="{FF2B5EF4-FFF2-40B4-BE49-F238E27FC236}">
                <a16:creationId xmlns:a16="http://schemas.microsoft.com/office/drawing/2014/main" id="{8B2CBFDC-4CEC-4ADB-A8AB-F862998DE2D8}"/>
              </a:ext>
            </a:extLst>
          </p:cNvPr>
          <p:cNvSpPr/>
          <p:nvPr/>
        </p:nvSpPr>
        <p:spPr>
          <a:xfrm>
            <a:off x="4840236" y="5752772"/>
            <a:ext cx="1139761" cy="365125"/>
          </a:xfrm>
          <a:prstGeom prst="borderCallout1">
            <a:avLst>
              <a:gd name="adj1" fmla="val -1315"/>
              <a:gd name="adj2" fmla="val 49059"/>
              <a:gd name="adj3" fmla="val -119247"/>
              <a:gd name="adj4" fmla="val 6535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カラーセンサー</a:t>
            </a:r>
          </a:p>
        </p:txBody>
      </p:sp>
      <p:sp>
        <p:nvSpPr>
          <p:cNvPr id="12" name="吹き出し: 線 11">
            <a:extLst>
              <a:ext uri="{FF2B5EF4-FFF2-40B4-BE49-F238E27FC236}">
                <a16:creationId xmlns:a16="http://schemas.microsoft.com/office/drawing/2014/main" id="{26F65B92-D29C-4B69-860C-1E05C6098A1E}"/>
              </a:ext>
            </a:extLst>
          </p:cNvPr>
          <p:cNvSpPr/>
          <p:nvPr/>
        </p:nvSpPr>
        <p:spPr>
          <a:xfrm>
            <a:off x="6231918" y="5752772"/>
            <a:ext cx="1318018" cy="365125"/>
          </a:xfrm>
          <a:prstGeom prst="borderCallout1">
            <a:avLst>
              <a:gd name="adj1" fmla="val -1315"/>
              <a:gd name="adj2" fmla="val 49059"/>
              <a:gd name="adj3" fmla="val -119247"/>
              <a:gd name="adj4" fmla="val 6535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ジャイロセンサー</a:t>
            </a:r>
          </a:p>
        </p:txBody>
      </p:sp>
      <p:sp>
        <p:nvSpPr>
          <p:cNvPr id="13" name="吹き出し: 線 12">
            <a:extLst>
              <a:ext uri="{FF2B5EF4-FFF2-40B4-BE49-F238E27FC236}">
                <a16:creationId xmlns:a16="http://schemas.microsoft.com/office/drawing/2014/main" id="{1E2F9AB3-5734-4A1D-9742-E12F06F2791A}"/>
              </a:ext>
            </a:extLst>
          </p:cNvPr>
          <p:cNvSpPr/>
          <p:nvPr/>
        </p:nvSpPr>
        <p:spPr>
          <a:xfrm>
            <a:off x="7816909" y="5752772"/>
            <a:ext cx="1155426" cy="365125"/>
          </a:xfrm>
          <a:prstGeom prst="borderCallout1">
            <a:avLst>
              <a:gd name="adj1" fmla="val -1315"/>
              <a:gd name="adj2" fmla="val 49059"/>
              <a:gd name="adj3" fmla="val -122725"/>
              <a:gd name="adj4" fmla="val 57106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050" dirty="0"/>
              <a:t>超音波センサー</a:t>
            </a:r>
          </a:p>
        </p:txBody>
      </p:sp>
      <p:sp>
        <p:nvSpPr>
          <p:cNvPr id="14" name="吹き出し: 線 13">
            <a:extLst>
              <a:ext uri="{FF2B5EF4-FFF2-40B4-BE49-F238E27FC236}">
                <a16:creationId xmlns:a16="http://schemas.microsoft.com/office/drawing/2014/main" id="{E3414B52-E4AD-4BE7-BB7E-22D2643658B5}"/>
              </a:ext>
            </a:extLst>
          </p:cNvPr>
          <p:cNvSpPr/>
          <p:nvPr/>
        </p:nvSpPr>
        <p:spPr>
          <a:xfrm>
            <a:off x="9404135" y="5752772"/>
            <a:ext cx="863874" cy="365125"/>
          </a:xfrm>
          <a:prstGeom prst="borderCallout1">
            <a:avLst>
              <a:gd name="adj1" fmla="val -1315"/>
              <a:gd name="adj2" fmla="val 49059"/>
              <a:gd name="adj3" fmla="val -122725"/>
              <a:gd name="adj4" fmla="val 57106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L</a:t>
            </a:r>
            <a:r>
              <a:rPr kumimoji="1" lang="ja-JP" altLang="en-US" sz="1050" dirty="0"/>
              <a:t>モーター</a:t>
            </a:r>
          </a:p>
        </p:txBody>
      </p:sp>
      <p:sp>
        <p:nvSpPr>
          <p:cNvPr id="15" name="吹き出し: 線 14">
            <a:extLst>
              <a:ext uri="{FF2B5EF4-FFF2-40B4-BE49-F238E27FC236}">
                <a16:creationId xmlns:a16="http://schemas.microsoft.com/office/drawing/2014/main" id="{67613DA4-C2F2-4053-AD4C-436C5F692904}"/>
              </a:ext>
            </a:extLst>
          </p:cNvPr>
          <p:cNvSpPr/>
          <p:nvPr/>
        </p:nvSpPr>
        <p:spPr>
          <a:xfrm>
            <a:off x="10915435" y="5752772"/>
            <a:ext cx="863874" cy="365125"/>
          </a:xfrm>
          <a:prstGeom prst="borderCallout1">
            <a:avLst>
              <a:gd name="adj1" fmla="val -1315"/>
              <a:gd name="adj2" fmla="val 49059"/>
              <a:gd name="adj3" fmla="val -122725"/>
              <a:gd name="adj4" fmla="val 57106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050" dirty="0"/>
              <a:t>M</a:t>
            </a:r>
            <a:r>
              <a:rPr kumimoji="1" lang="ja-JP" altLang="en-US" sz="1050" dirty="0"/>
              <a:t>モーター</a:t>
            </a:r>
          </a:p>
        </p:txBody>
      </p:sp>
    </p:spTree>
    <p:extLst>
      <p:ext uri="{BB962C8B-B14F-4D97-AF65-F5344CB8AC3E}">
        <p14:creationId xmlns:p14="http://schemas.microsoft.com/office/powerpoint/2010/main" val="2702580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3D9C1D0-1881-44EC-B8B3-9301770BB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B2989C1-1CFE-48B0-A93F-B0A452A4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A3A1F37-CF5C-4512-A8C8-C5BC5502E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EV3</a:t>
            </a:r>
            <a:r>
              <a:rPr kumimoji="1" lang="ja-JP" altLang="en-US" dirty="0"/>
              <a:t>アイコンをクリック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8224FEB-8900-46F0-90E7-D8604C393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58" y="1294046"/>
            <a:ext cx="7346684" cy="536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02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C4E33C09-FD62-40DB-8F86-2C2C46D4F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ケーブルを介して接続をクリック．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0A6D236-E028-4384-A413-5F6FE01C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A50B4CDE-C0F9-4CC1-B7B5-BD73F80B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USB</a:t>
            </a:r>
            <a:r>
              <a:rPr lang="ja-JP" altLang="en-US" dirty="0"/>
              <a:t>ケーブルで接続には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F71D66C-0A7C-4009-804E-FEB707F95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2226806"/>
            <a:ext cx="5382389" cy="3894773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F6B7D70F-4102-4C93-AB89-508585E9A40B}"/>
              </a:ext>
            </a:extLst>
          </p:cNvPr>
          <p:cNvSpPr/>
          <p:nvPr/>
        </p:nvSpPr>
        <p:spPr>
          <a:xfrm>
            <a:off x="4157323" y="2660893"/>
            <a:ext cx="783202" cy="188723"/>
          </a:xfrm>
          <a:prstGeom prst="roundRect">
            <a:avLst>
              <a:gd name="adj" fmla="val 4666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0E879D-C5FD-451E-BCE6-C1FB328C4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252" y="2226805"/>
            <a:ext cx="5382389" cy="3910470"/>
          </a:xfrm>
          <a:prstGeom prst="rect">
            <a:avLst/>
          </a:prstGeom>
        </p:spPr>
      </p:pic>
      <p:sp>
        <p:nvSpPr>
          <p:cNvPr id="9" name="矢印: 右 8">
            <a:extLst>
              <a:ext uri="{FF2B5EF4-FFF2-40B4-BE49-F238E27FC236}">
                <a16:creationId xmlns:a16="http://schemas.microsoft.com/office/drawing/2014/main" id="{7EECF430-EE02-4F17-9DAB-0A5BC9B22BE0}"/>
              </a:ext>
            </a:extLst>
          </p:cNvPr>
          <p:cNvSpPr/>
          <p:nvPr/>
        </p:nvSpPr>
        <p:spPr>
          <a:xfrm>
            <a:off x="5873750" y="3765550"/>
            <a:ext cx="504492" cy="876300"/>
          </a:xfrm>
          <a:prstGeom prst="rightArrow">
            <a:avLst>
              <a:gd name="adj1" fmla="val 50000"/>
              <a:gd name="adj2" fmla="val 568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812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05F5317-7BD0-47E7-8D6D-273EB3DA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err="1"/>
              <a:t>EV3</a:t>
            </a:r>
            <a:r>
              <a:rPr lang="ja-JP" altLang="en-US" sz="2800" dirty="0"/>
              <a:t>と</a:t>
            </a:r>
            <a:r>
              <a:rPr lang="en-US" altLang="ja-JP" sz="2800" dirty="0"/>
              <a:t>PC</a:t>
            </a:r>
            <a:r>
              <a:rPr lang="ja-JP" altLang="en-US" sz="2800" dirty="0"/>
              <a:t>を</a:t>
            </a:r>
            <a:r>
              <a:rPr lang="en-US" altLang="ja-JP" sz="2800" dirty="0"/>
              <a:t>USB</a:t>
            </a:r>
            <a:r>
              <a:rPr lang="ja-JP" altLang="en-US" sz="2800" dirty="0"/>
              <a:t>ケーブルで接続すると，プログラミング画面になり，</a:t>
            </a:r>
            <a:r>
              <a:rPr kumimoji="1" lang="ja-JP" altLang="en-US" sz="2800" dirty="0"/>
              <a:t>「ブロックが接続されました」のメッセージが表示されて，</a:t>
            </a:r>
            <a:r>
              <a:rPr kumimoji="1" lang="en-US" altLang="ja-JP" sz="2800" dirty="0" err="1"/>
              <a:t>EV3</a:t>
            </a:r>
            <a:r>
              <a:rPr kumimoji="1" lang="ja-JP" altLang="en-US" sz="2800" dirty="0"/>
              <a:t>アイコンが緑色になる．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F3B3AAF-7C63-4247-84B1-FB17356B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0D50FA0-CE31-4BC0-AF0E-7588A1A1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USB</a:t>
            </a:r>
            <a:r>
              <a:rPr kumimoji="1" lang="ja-JP" altLang="en-US" dirty="0"/>
              <a:t>ケーブルで接続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D83C0DE1-0C40-4CFE-B85D-863EFF313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65" y="2475189"/>
            <a:ext cx="588647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4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C9F1931-2145-4BD3-AB39-762259B3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マインドストーム</a:t>
            </a:r>
            <a:r>
              <a:rPr lang="en-US" altLang="ja-JP" sz="2400" dirty="0"/>
              <a:t>EV3</a:t>
            </a:r>
            <a:r>
              <a:rPr lang="ja-JP" altLang="en-US" sz="2400" dirty="0"/>
              <a:t>｜ソフトウェアダウンロード </a:t>
            </a:r>
            <a:r>
              <a:rPr lang="en-US" altLang="ja-JP" sz="2400" dirty="0"/>
              <a:t>| LEGO® Education </a:t>
            </a:r>
            <a:r>
              <a:rPr lang="en-US" altLang="ja-JP" sz="2400" dirty="0">
                <a:hlinkClick r:id="rId2"/>
              </a:rPr>
              <a:t>https://education.lego.com/ja-jp/downloads/mindstorms-ev3/software</a:t>
            </a:r>
            <a:endParaRPr lang="en-US" altLang="ja-JP" sz="2400" dirty="0"/>
          </a:p>
          <a:p>
            <a:r>
              <a:rPr lang="ja-JP" altLang="en-US" sz="2400" dirty="0"/>
              <a:t>アプリではなく，</a:t>
            </a:r>
            <a:r>
              <a:rPr lang="ja-JP" altLang="en-US" sz="2400" b="1" dirty="0">
                <a:solidFill>
                  <a:srgbClr val="FF0000"/>
                </a:solidFill>
              </a:rPr>
              <a:t>ダウンロードインストーラー</a:t>
            </a:r>
            <a:r>
              <a:rPr lang="ja-JP" altLang="en-US" sz="2400" dirty="0"/>
              <a:t>をクリック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err="1"/>
              <a:t>EV3</a:t>
            </a:r>
            <a:r>
              <a:rPr lang="en-US" altLang="ja-JP" dirty="0"/>
              <a:t> Classroom</a:t>
            </a:r>
            <a:r>
              <a:rPr lang="ja-JP" altLang="en-US" dirty="0"/>
              <a:t>のインストール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87C12F7B-417F-4D30-9535-FDB3DAC8D4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30"/>
          <a:stretch/>
        </p:blipFill>
        <p:spPr>
          <a:xfrm>
            <a:off x="2469931" y="2669365"/>
            <a:ext cx="7805365" cy="4188636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0E6A5A8B-9236-4832-910F-16507D7CBFBD}"/>
              </a:ext>
            </a:extLst>
          </p:cNvPr>
          <p:cNvSpPr/>
          <p:nvPr/>
        </p:nvSpPr>
        <p:spPr>
          <a:xfrm>
            <a:off x="5082540" y="4416895"/>
            <a:ext cx="2255520" cy="5867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975DC2B7-3CCA-48A2-951F-FC12DF30C939}"/>
              </a:ext>
            </a:extLst>
          </p:cNvPr>
          <p:cNvSpPr/>
          <p:nvPr/>
        </p:nvSpPr>
        <p:spPr>
          <a:xfrm>
            <a:off x="5506596" y="5876841"/>
            <a:ext cx="1465704" cy="30664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621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05F5317-7BD0-47E7-8D6D-273EB3DA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/>
              <a:t>「プログラムがスタートした時」と「停止（プログラムを終了する）」の間に，色々なブロックを置いてプログラムを作ります．</a:t>
            </a:r>
            <a:endParaRPr kumimoji="1" lang="ja-JP" altLang="en-US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F3B3AAF-7C63-4247-84B1-FB17356B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0D50FA0-CE31-4BC0-AF0E-7588A1A1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プログラムの作り方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9FE9982-D7F4-4070-90B2-9929F71D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033" y="2573578"/>
            <a:ext cx="7013198" cy="3789122"/>
          </a:xfrm>
          <a:prstGeom prst="rect">
            <a:avLst/>
          </a:prstGeom>
        </p:spPr>
      </p:pic>
      <p:sp>
        <p:nvSpPr>
          <p:cNvPr id="8" name="吹き出し: 線 7">
            <a:extLst>
              <a:ext uri="{FF2B5EF4-FFF2-40B4-BE49-F238E27FC236}">
                <a16:creationId xmlns:a16="http://schemas.microsoft.com/office/drawing/2014/main" id="{3F2B1ADA-EDD9-463F-BB7E-BB897C71E748}"/>
              </a:ext>
            </a:extLst>
          </p:cNvPr>
          <p:cNvSpPr/>
          <p:nvPr/>
        </p:nvSpPr>
        <p:spPr>
          <a:xfrm>
            <a:off x="9140124" y="3744126"/>
            <a:ext cx="2716516" cy="515454"/>
          </a:xfrm>
          <a:prstGeom prst="borderCallout1">
            <a:avLst>
              <a:gd name="adj1" fmla="val 53902"/>
              <a:gd name="adj2" fmla="val 412"/>
              <a:gd name="adj3" fmla="val 77618"/>
              <a:gd name="adj4" fmla="val -40099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最初から配置されています．</a:t>
            </a:r>
          </a:p>
        </p:txBody>
      </p:sp>
      <p:sp>
        <p:nvSpPr>
          <p:cNvPr id="9" name="吹き出し: 線 8">
            <a:extLst>
              <a:ext uri="{FF2B5EF4-FFF2-40B4-BE49-F238E27FC236}">
                <a16:creationId xmlns:a16="http://schemas.microsoft.com/office/drawing/2014/main" id="{BDCBD50A-4897-4CDB-BB16-746E356F24E8}"/>
              </a:ext>
            </a:extLst>
          </p:cNvPr>
          <p:cNvSpPr/>
          <p:nvPr/>
        </p:nvSpPr>
        <p:spPr>
          <a:xfrm>
            <a:off x="9140124" y="4860773"/>
            <a:ext cx="2716516" cy="515454"/>
          </a:xfrm>
          <a:prstGeom prst="borderCallout1">
            <a:avLst>
              <a:gd name="adj1" fmla="val 53902"/>
              <a:gd name="adj2" fmla="val 412"/>
              <a:gd name="adj3" fmla="val 71705"/>
              <a:gd name="adj4" fmla="val -45709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「制御」の一番下にあります．</a:t>
            </a:r>
          </a:p>
        </p:txBody>
      </p:sp>
    </p:spTree>
    <p:extLst>
      <p:ext uri="{BB962C8B-B14F-4D97-AF65-F5344CB8AC3E}">
        <p14:creationId xmlns:p14="http://schemas.microsoft.com/office/powerpoint/2010/main" val="175102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40C4BDF0-A778-4A52-9E21-5748C769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各ブロックの説明</a:t>
            </a:r>
            <a:br>
              <a:rPr lang="en-US" altLang="ja-JP" dirty="0"/>
            </a:br>
            <a:br>
              <a:rPr lang="en-US" altLang="ja-JP" dirty="0"/>
            </a:br>
            <a:r>
              <a:rPr lang="ja-JP" altLang="en-US" dirty="0"/>
              <a:t>（日本語版と英語版の対応）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0BCC6176-23D2-4CA7-AF69-5DD4DEF12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0F8116-C8F9-4D45-9A43-C62129892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3637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モーター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38D3F3E6-8C41-45B1-A0D5-99119F7A7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00888"/>
            <a:ext cx="4865290" cy="5422161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75DAB88-E909-491D-B3AA-99A37790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100888"/>
            <a:ext cx="5050972" cy="53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37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モーター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5B8FB78-A9F2-4B66-8473-20F7E3076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24" y="1100889"/>
            <a:ext cx="4973951" cy="5694041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63C2ACD6-71E3-4B45-BABF-54B0478CC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11" y="1173735"/>
            <a:ext cx="4251667" cy="548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82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移動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489FFCD-B5F0-4B40-A8F4-461160A6D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00888"/>
            <a:ext cx="5125640" cy="553452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ED865D3-5941-4857-A826-AE9394127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510" y="1100887"/>
            <a:ext cx="4412897" cy="539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44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移動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31F5FA1-3537-4EF0-98CB-E0D5EAEE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00889"/>
            <a:ext cx="4350940" cy="559755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DC755567-9726-467F-BE50-BF5E5FF73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007" y="1057885"/>
            <a:ext cx="4975233" cy="566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37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ディスプレイ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805C9AB-9E82-401C-929E-19B3B668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00889"/>
            <a:ext cx="4510960" cy="557236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67E0994-06AB-426B-A1B7-17607FED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13" y="1050942"/>
            <a:ext cx="4718914" cy="56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61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音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E5D9165-406B-46A9-86F2-C4CCE251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894" y="1100888"/>
            <a:ext cx="3863260" cy="56052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3B17808-8993-4404-8864-DB045F8E9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30" y="1172852"/>
            <a:ext cx="3863260" cy="542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02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イベント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8660D56-1843-484B-A224-29BF1B21C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00889"/>
            <a:ext cx="5539660" cy="557149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1D7B3B6-3A06-4D78-95E3-22FDF703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1100889"/>
            <a:ext cx="5436062" cy="539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5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イベント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2DD3859-BB36-4A04-A6B4-21B61B673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2" y="1100888"/>
            <a:ext cx="5740128" cy="39130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87C2BEB-8FC0-44A1-9D19-C90858F4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553" y="1118884"/>
            <a:ext cx="4720371" cy="393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76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C9F1931-2145-4BD3-AB39-762259B3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EV3_Classroom_Windows_1.2.2_Global.msi </a:t>
            </a:r>
            <a:r>
              <a:rPr lang="ja-JP" altLang="en-US" sz="2400" dirty="0"/>
              <a:t>をダブルクリックすると，インストールが始まります．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r>
              <a:rPr lang="ja-JP" altLang="en-US" sz="2400" dirty="0"/>
              <a:t>インストールが完了すると，</a:t>
            </a:r>
            <a:r>
              <a:rPr lang="en-US" altLang="ja-JP" sz="2400" dirty="0" err="1"/>
              <a:t>EV3</a:t>
            </a:r>
            <a:r>
              <a:rPr lang="en-US" altLang="ja-JP" sz="2400" dirty="0"/>
              <a:t> Classroom</a:t>
            </a:r>
            <a:r>
              <a:rPr lang="ja-JP" altLang="en-US" sz="2400" dirty="0"/>
              <a:t>が自動的に起動します．</a:t>
            </a:r>
            <a:endParaRPr lang="en-US" altLang="ja-JP" sz="2400" dirty="0"/>
          </a:p>
          <a:p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インストーラーの実行</a:t>
            </a:r>
          </a:p>
        </p:txBody>
      </p:sp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7659095-C480-4EE4-9611-2D78D7FA3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356" y="2490951"/>
            <a:ext cx="3259464" cy="2540945"/>
          </a:xfrm>
          <a:prstGeom prst="rect">
            <a:avLst/>
          </a:prstGeom>
        </p:spPr>
      </p:pic>
      <p:pic>
        <p:nvPicPr>
          <p:cNvPr id="8" name="図 7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E1C8649E-A4FF-4E0F-A3BD-3E51D35E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408" y="2490950"/>
            <a:ext cx="3259464" cy="2540945"/>
          </a:xfrm>
          <a:prstGeom prst="rect">
            <a:avLst/>
          </a:prstGeom>
        </p:spPr>
      </p:pic>
      <p:pic>
        <p:nvPicPr>
          <p:cNvPr id="10" name="図 9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C01C5744-8DA7-4E33-A8AF-DC8C6F823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460" y="2490951"/>
            <a:ext cx="3259464" cy="2540945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48518CEE-43BD-496F-93E1-59CF70F4AC61}"/>
              </a:ext>
            </a:extLst>
          </p:cNvPr>
          <p:cNvSpPr/>
          <p:nvPr/>
        </p:nvSpPr>
        <p:spPr>
          <a:xfrm>
            <a:off x="2887980" y="4546435"/>
            <a:ext cx="746760" cy="5867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3F272C6C-09CA-49ED-8554-D68F03BFF3D9}"/>
              </a:ext>
            </a:extLst>
          </p:cNvPr>
          <p:cNvSpPr/>
          <p:nvPr/>
        </p:nvSpPr>
        <p:spPr>
          <a:xfrm>
            <a:off x="10142220" y="4546435"/>
            <a:ext cx="746760" cy="58674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矢印: 右 1">
            <a:extLst>
              <a:ext uri="{FF2B5EF4-FFF2-40B4-BE49-F238E27FC236}">
                <a16:creationId xmlns:a16="http://schemas.microsoft.com/office/drawing/2014/main" id="{ED0FFF45-394E-4B03-897A-D92095A7395F}"/>
              </a:ext>
            </a:extLst>
          </p:cNvPr>
          <p:cNvSpPr/>
          <p:nvPr/>
        </p:nvSpPr>
        <p:spPr>
          <a:xfrm>
            <a:off x="4265482" y="3596899"/>
            <a:ext cx="263263" cy="329045"/>
          </a:xfrm>
          <a:prstGeom prst="rightArrow">
            <a:avLst>
              <a:gd name="adj1" fmla="val 50000"/>
              <a:gd name="adj2" fmla="val 653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8561C88A-0B92-402F-A831-3336FAAD11F5}"/>
              </a:ext>
            </a:extLst>
          </p:cNvPr>
          <p:cNvSpPr/>
          <p:nvPr/>
        </p:nvSpPr>
        <p:spPr>
          <a:xfrm>
            <a:off x="7893534" y="3596899"/>
            <a:ext cx="263263" cy="329045"/>
          </a:xfrm>
          <a:prstGeom prst="rightArrow">
            <a:avLst>
              <a:gd name="adj1" fmla="val 50000"/>
              <a:gd name="adj2" fmla="val 653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432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イベント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EF2035D-0D8C-4A72-975F-6165A569A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70796"/>
            <a:ext cx="3916600" cy="53220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702C644-90D4-49D9-9A91-40D928F8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442" y="1170796"/>
            <a:ext cx="3774958" cy="513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6924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コンテンツ プレースホルダー 2">
            <a:extLst>
              <a:ext uri="{FF2B5EF4-FFF2-40B4-BE49-F238E27FC236}">
                <a16:creationId xmlns:a16="http://schemas.microsoft.com/office/drawing/2014/main" id="{87D9A4A0-0BA5-48EB-84BD-724E06300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2513" y="1100888"/>
            <a:ext cx="3235422" cy="3211631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制御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333C696C-5A6A-4793-AB98-79FE4BA3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809" y="1100889"/>
            <a:ext cx="3179121" cy="303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81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制御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7D0AC4B-1DAB-4AC5-902C-9AD0E689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35" y="1100889"/>
            <a:ext cx="2723218" cy="548250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40B83E3-5D74-4507-B96D-F268A83B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1020990"/>
            <a:ext cx="2371985" cy="56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32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制御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357343-C0FD-410A-8AFA-BBCFF8A2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20" y="1113107"/>
            <a:ext cx="2502334" cy="55623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2A39888-5458-4A6D-B384-CF8131E8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25" y="1113107"/>
            <a:ext cx="2600867" cy="556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55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4A70C46E-5024-458F-81B7-BB740E2E73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100888"/>
            <a:ext cx="5996264" cy="4254883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DBB46CC-0D0D-4AFA-A7AB-F5A9001A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59" y="1100888"/>
            <a:ext cx="5735989" cy="440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52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35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9E9071-54E7-4321-A953-AFBF3A104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55420"/>
            <a:ext cx="5387978" cy="43016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C21CD9E-927B-46E1-80E1-A1FA584D0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05" y="1398496"/>
            <a:ext cx="5458349" cy="414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76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36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5410362-61BB-447A-92BD-14CD50EFA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44" y="1101959"/>
            <a:ext cx="5596888" cy="214744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41C67BA-D4D1-4D78-B7E9-E24298BF8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94" y="3898789"/>
            <a:ext cx="4257193" cy="204479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10D961D-F542-4667-A310-741A5588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069" y="1257513"/>
            <a:ext cx="5751086" cy="468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44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37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4B4A553-3B68-400B-A37C-C051908A4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19" y="1100889"/>
            <a:ext cx="4876720" cy="25272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E5055FC-4D37-453C-9D19-16078CB8A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19" y="4086348"/>
            <a:ext cx="4960540" cy="256909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4316036-B6F4-47E5-919F-9BC9A456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454" y="1080895"/>
            <a:ext cx="5595185" cy="565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80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38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52708F9-858F-4473-AC20-574D1AA1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305" y="1324434"/>
            <a:ext cx="6254754" cy="469692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672E0A3-B75C-474A-ABC4-458846CA9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88" y="1308628"/>
            <a:ext cx="4919531" cy="483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7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39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3ADE254-CEBD-42E7-A47A-450E21F36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1" y="1310105"/>
            <a:ext cx="5934303" cy="513612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7B307BF-F6E3-47D2-A389-C70F7DAA9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67417"/>
            <a:ext cx="5694422" cy="507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8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978DEA3F-51C7-4007-BD7E-DBCE9F7AF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cap="none" dirty="0" err="1"/>
              <a:t>EV3</a:t>
            </a:r>
            <a:r>
              <a:rPr lang="en-US" altLang="ja-JP" cap="none" dirty="0"/>
              <a:t> Classroom</a:t>
            </a:r>
            <a:r>
              <a:rPr lang="ja-JP" altLang="en-US" cap="none" dirty="0"/>
              <a:t>の使い方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C0D05B36-3F6D-4CD4-A130-A170905B5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958B0B-A250-4FD0-8F0C-082531CB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76652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40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センサー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D0C1A9A-E406-4364-A26D-C14789ED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00" y="1100890"/>
            <a:ext cx="4724320" cy="281959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B8D2DDCB-8668-4E73-BDE5-BE8D1291E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60" y="4855261"/>
            <a:ext cx="2011969" cy="180018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873784E-F54C-434A-9AFC-6205A1832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923" y="1100890"/>
            <a:ext cx="4900363" cy="539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456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41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770F46B-FA2F-4A45-A695-05BEC6561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57" y="1100889"/>
            <a:ext cx="4069197" cy="559514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4FB357-A6CD-4823-91F5-8923C0109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0049" y="1060296"/>
            <a:ext cx="4456220" cy="56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39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42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652FB1F-6326-42EB-8361-EE8AADA16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062" y="1375209"/>
            <a:ext cx="3878500" cy="467252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D5981CEB-1B0C-49E4-BDD6-F2C67754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028" y="1260797"/>
            <a:ext cx="3878500" cy="49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78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43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F567BA1-FEC9-4A68-9A1C-F5314DE1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22" y="1392563"/>
            <a:ext cx="3623398" cy="436454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43FA19F-FF58-487D-A43D-F280E661A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13" y="1274375"/>
            <a:ext cx="3820140" cy="463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27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44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演算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1A05599-3E82-408D-A667-2691D696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58" y="1120141"/>
            <a:ext cx="3771061" cy="553530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3626752-0151-427D-813C-24F969F7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398" y="1150272"/>
            <a:ext cx="3452142" cy="534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20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45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B2C3457-0190-4FDD-BFA5-644EA0CB7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51" y="1118947"/>
            <a:ext cx="2911365" cy="163097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6F8F473-06E9-44F4-991B-C4896D213D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282"/>
          <a:stretch/>
        </p:blipFill>
        <p:spPr>
          <a:xfrm>
            <a:off x="404089" y="996198"/>
            <a:ext cx="2270902" cy="74304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9D930F53-1F56-4F07-B3B9-4C5E56B0E1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18"/>
          <a:stretch/>
        </p:blipFill>
        <p:spPr>
          <a:xfrm>
            <a:off x="689391" y="3263046"/>
            <a:ext cx="4696446" cy="287642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FDE6608-7F1F-45BD-91C3-3993A118B8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893" y="996198"/>
            <a:ext cx="2358121" cy="68053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2A5BAB0-FB75-4EEA-8967-3360C1482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7363" y="1074144"/>
            <a:ext cx="3033158" cy="167577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13E1B9A-DB3B-486E-999D-326F28AAA3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648" b="2612"/>
          <a:stretch/>
        </p:blipFill>
        <p:spPr>
          <a:xfrm>
            <a:off x="6687977" y="3263046"/>
            <a:ext cx="3818292" cy="27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445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コンテンツ プレースホルダー 2">
            <a:extLst>
              <a:ext uri="{FF2B5EF4-FFF2-40B4-BE49-F238E27FC236}">
                <a16:creationId xmlns:a16="http://schemas.microsoft.com/office/drawing/2014/main" id="{9F63C33A-5E38-4FDD-9F6D-AF116AA669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66"/>
          <a:stretch/>
        </p:blipFill>
        <p:spPr>
          <a:xfrm>
            <a:off x="6430033" y="1149732"/>
            <a:ext cx="2380241" cy="694201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46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変数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82C55F5-7752-4CD9-A307-C042B8AEA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282"/>
          <a:stretch/>
        </p:blipFill>
        <p:spPr>
          <a:xfrm>
            <a:off x="757407" y="1100889"/>
            <a:ext cx="2270902" cy="74304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89B61F7-6F2F-4D4E-BC7E-C9C7617A3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021" y="1100889"/>
            <a:ext cx="2719485" cy="151750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A92ACD71-DBAA-4ACE-A135-7D4C27B13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192" y="2606351"/>
            <a:ext cx="3379262" cy="415037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9568A5C-8BC6-4212-9547-680E72264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622" y="1100889"/>
            <a:ext cx="2763215" cy="1517503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158B5FD3-CE11-46B4-8DC9-56DFBC8A30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71" y="2688125"/>
            <a:ext cx="2987451" cy="39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95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7877612-EB93-4C86-927F-DB70E46F9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D23923E-C63E-4FCA-AB2A-5F3B10F88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47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97313111-0ED4-4506-9692-692EE0A5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マイブロック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0C5EE25-0FD4-43B2-B907-D8C869D24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75442"/>
            <a:ext cx="2812545" cy="95193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2EE84EC-CBF1-41D9-B83F-67E77CBEF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81" y="2326432"/>
            <a:ext cx="5678363" cy="374345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3AD3E1BD-399C-44E3-B6B9-2924874DC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66774"/>
            <a:ext cx="2863716" cy="80103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B1D8E0A3-E5F8-4B47-9D70-CD06551F0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832" y="2326431"/>
            <a:ext cx="5697585" cy="37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99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C9F1931-2145-4BD3-AB39-762259B34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/>
              <a:t>インストールが完了すると，自動的に起動します．</a:t>
            </a:r>
            <a:endParaRPr lang="en-US" altLang="ja-JP" sz="2800" dirty="0"/>
          </a:p>
          <a:p>
            <a:r>
              <a:rPr lang="ja-JP" altLang="en-US" sz="2800" dirty="0"/>
              <a:t>起動しない場合は，デスクトップのアイコン　　をダブルクリック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EV3 Classroom</a:t>
            </a:r>
            <a:r>
              <a:rPr lang="ja-JP" altLang="en-US" dirty="0"/>
              <a:t>を起動</a:t>
            </a:r>
          </a:p>
        </p:txBody>
      </p:sp>
      <p:pic>
        <p:nvPicPr>
          <p:cNvPr id="7" name="図 6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7EF215F8-A98A-4F4F-88A6-46037B829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052" y="2443577"/>
            <a:ext cx="5573895" cy="420724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434F8D4-CC45-4042-847B-68AA6FC9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356" y="1589000"/>
            <a:ext cx="524282" cy="6121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204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7A15D49-FF89-4BD5-AB49-3E8FADF34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C331025-4579-4CA2-B5A3-EBB7B789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EV3 Classroom</a:t>
            </a:r>
            <a:r>
              <a:rPr lang="ja-JP" altLang="en-US" dirty="0"/>
              <a:t>を起動</a:t>
            </a:r>
            <a:endParaRPr kumimoji="1" lang="ja-JP" altLang="en-US" dirty="0"/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A19D0FF3-76E7-46A1-A074-27C4647E0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096" y="1843315"/>
            <a:ext cx="2554571" cy="1928220"/>
          </a:xfrm>
          <a:prstGeom prst="rect">
            <a:avLst/>
          </a:prstGeom>
        </p:spPr>
      </p:pic>
      <p:pic>
        <p:nvPicPr>
          <p:cNvPr id="10" name="図 9" descr="タイムライン が含まれている画像&#10;&#10;自動的に生成された説明">
            <a:extLst>
              <a:ext uri="{FF2B5EF4-FFF2-40B4-BE49-F238E27FC236}">
                <a16:creationId xmlns:a16="http://schemas.microsoft.com/office/drawing/2014/main" id="{EA6B76EA-C544-4E41-9137-7BED6BA45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88" y="4446388"/>
            <a:ext cx="2554571" cy="1928220"/>
          </a:xfrm>
          <a:prstGeom prst="rect">
            <a:avLst/>
          </a:prstGeom>
        </p:spPr>
      </p:pic>
      <p:pic>
        <p:nvPicPr>
          <p:cNvPr id="12" name="図 11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538BD8D-855A-47CD-960E-07DE6B9A1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563" y="4446388"/>
            <a:ext cx="2554571" cy="1928220"/>
          </a:xfrm>
          <a:prstGeom prst="rect">
            <a:avLst/>
          </a:prstGeom>
        </p:spPr>
      </p:pic>
      <p:pic>
        <p:nvPicPr>
          <p:cNvPr id="16" name="図 15" descr="テキスト が含まれている画像&#10;&#10;自動的に生成された説明">
            <a:extLst>
              <a:ext uri="{FF2B5EF4-FFF2-40B4-BE49-F238E27FC236}">
                <a16:creationId xmlns:a16="http://schemas.microsoft.com/office/drawing/2014/main" id="{A216EFE7-BE1F-4C16-96D0-6362BA61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88" y="1843315"/>
            <a:ext cx="2554571" cy="1928220"/>
          </a:xfrm>
          <a:prstGeom prst="rect">
            <a:avLst/>
          </a:prstGeom>
        </p:spPr>
      </p:pic>
      <p:pic>
        <p:nvPicPr>
          <p:cNvPr id="18" name="図 1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6E68E54A-2B4D-41A3-9F0A-5B541FD75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4564" y="1843315"/>
            <a:ext cx="2554571" cy="1928220"/>
          </a:xfrm>
          <a:prstGeom prst="rect">
            <a:avLst/>
          </a:prstGeom>
        </p:spPr>
      </p:pic>
      <p:pic>
        <p:nvPicPr>
          <p:cNvPr id="22" name="図 21" descr="グラフィカル ユーザー インターフェイス, アプリケーション, Word&#10;&#10;自動的に生成された説明">
            <a:extLst>
              <a:ext uri="{FF2B5EF4-FFF2-40B4-BE49-F238E27FC236}">
                <a16:creationId xmlns:a16="http://schemas.microsoft.com/office/drawing/2014/main" id="{97F6D9BC-80F1-459A-842D-1E4B02090D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7990" y="3986685"/>
            <a:ext cx="3545410" cy="2676117"/>
          </a:xfrm>
          <a:prstGeom prst="rect">
            <a:avLst/>
          </a:prstGeom>
        </p:spPr>
      </p:pic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908FE62A-0F3C-4C66-8C37-B67FDB7F3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800" dirty="0"/>
              <a:t>＞をクリックして手順を確認しましょう．</a:t>
            </a:r>
            <a:r>
              <a:rPr lang="en-US" altLang="ja-JP" sz="2800" dirty="0"/>
              <a:t>SKIP</a:t>
            </a:r>
            <a:r>
              <a:rPr lang="ja-JP" altLang="en-US" sz="2800" dirty="0"/>
              <a:t>しても構いません．</a:t>
            </a:r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A3348CDA-111B-4BED-82CE-2A91221F408C}"/>
              </a:ext>
            </a:extLst>
          </p:cNvPr>
          <p:cNvSpPr/>
          <p:nvPr/>
        </p:nvSpPr>
        <p:spPr>
          <a:xfrm>
            <a:off x="2732209" y="2694105"/>
            <a:ext cx="401797" cy="3156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4F934A0D-58F6-4CAC-B9F6-0424435A9792}"/>
              </a:ext>
            </a:extLst>
          </p:cNvPr>
          <p:cNvSpPr/>
          <p:nvPr/>
        </p:nvSpPr>
        <p:spPr>
          <a:xfrm>
            <a:off x="3531395" y="4502279"/>
            <a:ext cx="340828" cy="3156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10655543-37C4-4C51-A474-75EDAB2BA3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9176" y="1843315"/>
            <a:ext cx="2554571" cy="1928220"/>
          </a:xfrm>
          <a:prstGeom prst="rect">
            <a:avLst/>
          </a:prstGeom>
        </p:spPr>
      </p:pic>
      <p:sp>
        <p:nvSpPr>
          <p:cNvPr id="17" name="楕円 16">
            <a:extLst>
              <a:ext uri="{FF2B5EF4-FFF2-40B4-BE49-F238E27FC236}">
                <a16:creationId xmlns:a16="http://schemas.microsoft.com/office/drawing/2014/main" id="{D23DB5C0-9AD5-47DF-A48C-8F9C8742AED1}"/>
              </a:ext>
            </a:extLst>
          </p:cNvPr>
          <p:cNvSpPr/>
          <p:nvPr/>
        </p:nvSpPr>
        <p:spPr>
          <a:xfrm>
            <a:off x="8310726" y="2694105"/>
            <a:ext cx="401797" cy="3156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76C9FA12-CF78-4496-A54C-65E55E7C70AE}"/>
              </a:ext>
            </a:extLst>
          </p:cNvPr>
          <p:cNvSpPr/>
          <p:nvPr/>
        </p:nvSpPr>
        <p:spPr>
          <a:xfrm>
            <a:off x="11067127" y="2694105"/>
            <a:ext cx="401797" cy="3156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61344446-6D57-475C-B111-2C0CA2837799}"/>
              </a:ext>
            </a:extLst>
          </p:cNvPr>
          <p:cNvSpPr/>
          <p:nvPr/>
        </p:nvSpPr>
        <p:spPr>
          <a:xfrm>
            <a:off x="2111098" y="5904740"/>
            <a:ext cx="767030" cy="416279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4B884B49-367D-43FA-B608-430FA33266E1}"/>
              </a:ext>
            </a:extLst>
          </p:cNvPr>
          <p:cNvSpPr/>
          <p:nvPr/>
        </p:nvSpPr>
        <p:spPr>
          <a:xfrm>
            <a:off x="3241708" y="2715986"/>
            <a:ext cx="263263" cy="329045"/>
          </a:xfrm>
          <a:prstGeom prst="rightArrow">
            <a:avLst>
              <a:gd name="adj1" fmla="val 50000"/>
              <a:gd name="adj2" fmla="val 653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9D96AF27-E1CC-4313-83B0-D6DB7351E53F}"/>
              </a:ext>
            </a:extLst>
          </p:cNvPr>
          <p:cNvSpPr/>
          <p:nvPr/>
        </p:nvSpPr>
        <p:spPr>
          <a:xfrm>
            <a:off x="6035628" y="2715986"/>
            <a:ext cx="263263" cy="329045"/>
          </a:xfrm>
          <a:prstGeom prst="rightArrow">
            <a:avLst>
              <a:gd name="adj1" fmla="val 50000"/>
              <a:gd name="adj2" fmla="val 653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36515626-2FA0-43E6-8F41-B50BCC337622}"/>
              </a:ext>
            </a:extLst>
          </p:cNvPr>
          <p:cNvSpPr/>
          <p:nvPr/>
        </p:nvSpPr>
        <p:spPr>
          <a:xfrm>
            <a:off x="8820240" y="2715986"/>
            <a:ext cx="263263" cy="329045"/>
          </a:xfrm>
          <a:prstGeom prst="rightArrow">
            <a:avLst>
              <a:gd name="adj1" fmla="val 50000"/>
              <a:gd name="adj2" fmla="val 653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58E25F6C-66B4-4D6C-A60A-76F99FA324EE}"/>
              </a:ext>
            </a:extLst>
          </p:cNvPr>
          <p:cNvSpPr/>
          <p:nvPr/>
        </p:nvSpPr>
        <p:spPr>
          <a:xfrm>
            <a:off x="3241708" y="5324743"/>
            <a:ext cx="263263" cy="329045"/>
          </a:xfrm>
          <a:prstGeom prst="rightArrow">
            <a:avLst>
              <a:gd name="adj1" fmla="val 50000"/>
              <a:gd name="adj2" fmla="val 653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E7CF1605-E5F4-4B6E-9B8A-BCB06B85209E}"/>
              </a:ext>
            </a:extLst>
          </p:cNvPr>
          <p:cNvSpPr/>
          <p:nvPr/>
        </p:nvSpPr>
        <p:spPr>
          <a:xfrm>
            <a:off x="9083503" y="5023430"/>
            <a:ext cx="1153026" cy="9059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31452F15-1928-4C31-B720-5DC6203DD3AF}"/>
              </a:ext>
            </a:extLst>
          </p:cNvPr>
          <p:cNvSpPr/>
          <p:nvPr/>
        </p:nvSpPr>
        <p:spPr>
          <a:xfrm>
            <a:off x="6446930" y="5324743"/>
            <a:ext cx="263263" cy="329045"/>
          </a:xfrm>
          <a:prstGeom prst="rightArrow">
            <a:avLst>
              <a:gd name="adj1" fmla="val 50000"/>
              <a:gd name="adj2" fmla="val 653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880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FD7E25A9-1C33-496E-A3EC-D394915A76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5712" y="1448962"/>
            <a:ext cx="7143601" cy="5086775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B0974BE-1A4F-4819-B7BF-3CFE5E233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99D7BF6-D757-45D9-9F93-10FA10C3D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プログラミングの準備が完了</a:t>
            </a:r>
          </a:p>
        </p:txBody>
      </p:sp>
    </p:spTree>
    <p:extLst>
      <p:ext uri="{BB962C8B-B14F-4D97-AF65-F5344CB8AC3E}">
        <p14:creationId xmlns:p14="http://schemas.microsoft.com/office/powerpoint/2010/main" val="316893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EABCB9-484E-46B6-B193-CE90B06E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97F02E8C-2D01-470B-9D6A-C23E3C7D4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日本語表示にしましょう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1E1E11EA-4184-4819-A8AA-9EEAED7A7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メニュー </a:t>
            </a:r>
            <a:r>
              <a:rPr lang="en-US" altLang="ja-JP" dirty="0"/>
              <a:t>&gt; Help &gt; Settings</a:t>
            </a:r>
            <a:endParaRPr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0D1F958-2DDD-4073-97A4-D3025C8B2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754" y="1962389"/>
            <a:ext cx="6462492" cy="4701339"/>
          </a:xfrm>
          <a:prstGeom prst="rect">
            <a:avLst/>
          </a:prstGeom>
        </p:spPr>
      </p:pic>
      <p:sp>
        <p:nvSpPr>
          <p:cNvPr id="11" name="楕円 10">
            <a:extLst>
              <a:ext uri="{FF2B5EF4-FFF2-40B4-BE49-F238E27FC236}">
                <a16:creationId xmlns:a16="http://schemas.microsoft.com/office/drawing/2014/main" id="{3E556E33-384A-45F3-8ACE-F150D15C07DA}"/>
              </a:ext>
            </a:extLst>
          </p:cNvPr>
          <p:cNvSpPr/>
          <p:nvPr/>
        </p:nvSpPr>
        <p:spPr>
          <a:xfrm>
            <a:off x="2720987" y="1962389"/>
            <a:ext cx="1746238" cy="63793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1119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D9E7C22-B0E8-4848-988B-EDDFADF48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9C27189-A12C-47E2-81AA-DED8E94B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8A6FD90-534A-4F04-A876-B6761C66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AF651EAA-06FD-4BA5-9A51-4E48F6CCC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77" y="1863773"/>
            <a:ext cx="5354460" cy="388004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766FED4-4F83-4E84-BA6C-2FDC5E06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489" y="1863773"/>
            <a:ext cx="5367272" cy="3889327"/>
          </a:xfrm>
          <a:prstGeom prst="rect">
            <a:avLst/>
          </a:prstGeom>
        </p:spPr>
      </p:pic>
      <p:sp>
        <p:nvSpPr>
          <p:cNvPr id="9" name="楕円 8">
            <a:extLst>
              <a:ext uri="{FF2B5EF4-FFF2-40B4-BE49-F238E27FC236}">
                <a16:creationId xmlns:a16="http://schemas.microsoft.com/office/drawing/2014/main" id="{98A7A971-7CB5-45AB-A5DB-4DD05C75E868}"/>
              </a:ext>
            </a:extLst>
          </p:cNvPr>
          <p:cNvSpPr/>
          <p:nvPr/>
        </p:nvSpPr>
        <p:spPr>
          <a:xfrm>
            <a:off x="3150007" y="3054372"/>
            <a:ext cx="1037706" cy="9571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46A2B302-0AC2-4678-A1D9-53DA5659C709}"/>
              </a:ext>
            </a:extLst>
          </p:cNvPr>
          <p:cNvSpPr/>
          <p:nvPr/>
        </p:nvSpPr>
        <p:spPr>
          <a:xfrm>
            <a:off x="7824184" y="4762742"/>
            <a:ext cx="2375532" cy="39114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52CD37B9-CA90-4A84-AC59-CCE8EF543361}"/>
              </a:ext>
            </a:extLst>
          </p:cNvPr>
          <p:cNvSpPr/>
          <p:nvPr/>
        </p:nvSpPr>
        <p:spPr>
          <a:xfrm>
            <a:off x="5862391" y="3534136"/>
            <a:ext cx="431497" cy="539316"/>
          </a:xfrm>
          <a:prstGeom prst="rightArrow">
            <a:avLst>
              <a:gd name="adj1" fmla="val 50000"/>
              <a:gd name="adj2" fmla="val 653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827909"/>
      </p:ext>
    </p:extLst>
  </p:cSld>
  <p:clrMapOvr>
    <a:masterClrMapping/>
  </p:clrMapOvr>
</p:sld>
</file>

<file path=ppt/theme/theme1.xml><?xml version="1.0" encoding="utf-8"?>
<a:theme xmlns:a="http://schemas.openxmlformats.org/drawingml/2006/main" name="ueda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9" id="{D26727BD-8653-C345-9F14-83533E8A5A4E}" vid="{CB7F83BA-B170-9140-AAEE-10F1BEAE761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LEGO+Python</Template>
  <TotalTime>1658</TotalTime>
  <Words>656</Words>
  <Application>Microsoft Office PowerPoint</Application>
  <PresentationFormat>ワイド画面</PresentationFormat>
  <Paragraphs>154</Paragraphs>
  <Slides>47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51" baseType="lpstr">
      <vt:lpstr>メイリオ</vt:lpstr>
      <vt:lpstr>Arial</vt:lpstr>
      <vt:lpstr>Calibri</vt:lpstr>
      <vt:lpstr>ueda_lecture</vt:lpstr>
      <vt:lpstr>EV3 Classroomのインストール</vt:lpstr>
      <vt:lpstr>EV3 Classroomのインストール</vt:lpstr>
      <vt:lpstr>インストーラーの実行</vt:lpstr>
      <vt:lpstr>EV3 Classroomの使い方</vt:lpstr>
      <vt:lpstr>EV3 Classroomを起動</vt:lpstr>
      <vt:lpstr>EV3 Classroomを起動</vt:lpstr>
      <vt:lpstr>プログラミングの準備が完了</vt:lpstr>
      <vt:lpstr>日本語表示にしましょう</vt:lpstr>
      <vt:lpstr>PowerPoint プレゼンテーション</vt:lpstr>
      <vt:lpstr>日本語になりました</vt:lpstr>
      <vt:lpstr>プロジェクトに名前を付けて，保存してみよう</vt:lpstr>
      <vt:lpstr>タブに名前が入りました</vt:lpstr>
      <vt:lpstr>Classroomの基本的な使い方</vt:lpstr>
      <vt:lpstr>EV3本体とPCを接続</vt:lpstr>
      <vt:lpstr>Bluetoothで接続するには</vt:lpstr>
      <vt:lpstr>Bluetooth接続完了</vt:lpstr>
      <vt:lpstr>EV3アイコンをクリック</vt:lpstr>
      <vt:lpstr>USBケーブルで接続には</vt:lpstr>
      <vt:lpstr>USBケーブルで接続</vt:lpstr>
      <vt:lpstr>プログラムの作り方</vt:lpstr>
      <vt:lpstr>各ブロックの説明  （日本語版と英語版の対応）</vt:lpstr>
      <vt:lpstr>モーター</vt:lpstr>
      <vt:lpstr>モーター</vt:lpstr>
      <vt:lpstr>移動</vt:lpstr>
      <vt:lpstr>移動</vt:lpstr>
      <vt:lpstr>ディスプレイ</vt:lpstr>
      <vt:lpstr>音</vt:lpstr>
      <vt:lpstr>イベント</vt:lpstr>
      <vt:lpstr>イベント</vt:lpstr>
      <vt:lpstr>イベント</vt:lpstr>
      <vt:lpstr>制御</vt:lpstr>
      <vt:lpstr>制御</vt:lpstr>
      <vt:lpstr>制御</vt:lpstr>
      <vt:lpstr>センサー</vt:lpstr>
      <vt:lpstr>センサー</vt:lpstr>
      <vt:lpstr>センサー</vt:lpstr>
      <vt:lpstr>センサー</vt:lpstr>
      <vt:lpstr>センサー</vt:lpstr>
      <vt:lpstr>センサー</vt:lpstr>
      <vt:lpstr>センサー</vt:lpstr>
      <vt:lpstr>演算</vt:lpstr>
      <vt:lpstr>演算</vt:lpstr>
      <vt:lpstr>演算</vt:lpstr>
      <vt:lpstr>演算</vt:lpstr>
      <vt:lpstr>変数</vt:lpstr>
      <vt:lpstr>変数</vt:lpstr>
      <vt:lpstr>マイブロック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正直 小枝</dc:creator>
  <cp:lastModifiedBy>小枝　正直</cp:lastModifiedBy>
  <cp:revision>134</cp:revision>
  <dcterms:created xsi:type="dcterms:W3CDTF">2020-11-18T06:10:47Z</dcterms:created>
  <dcterms:modified xsi:type="dcterms:W3CDTF">2021-05-06T08:23:07Z</dcterms:modified>
</cp:coreProperties>
</file>